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81" r:id="rId26"/>
    <p:sldId id="283" r:id="rId27"/>
    <p:sldId id="286" r:id="rId28"/>
    <p:sldId id="287" r:id="rId29"/>
    <p:sldId id="288" r:id="rId30"/>
    <p:sldId id="285" r:id="rId31"/>
    <p:sldId id="284" r:id="rId32"/>
    <p:sldId id="289" r:id="rId33"/>
    <p:sldId id="298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0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1"/>
    <p:restoredTop sz="94637"/>
  </p:normalViewPr>
  <p:slideViewPr>
    <p:cSldViewPr snapToGrid="0">
      <p:cViewPr varScale="1">
        <p:scale>
          <a:sx n="82" d="100"/>
          <a:sy n="82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svg>
</file>

<file path=ppt/media/image24.png>
</file>

<file path=ppt/media/image3.png>
</file>

<file path=ppt/media/image4.jpeg>
</file>

<file path=ppt/media/image5.png>
</file>

<file path=ppt/media/image6.sv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2B97C-9C50-D041-9461-9EF63D417967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D3D5-EF2A-5843-BCAB-00DA7260C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8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7/6/23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43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3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6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1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7/6/23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0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5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janiobachmann/math-students" TargetMode="External"/><Relationship Id="rId2" Type="http://schemas.openxmlformats.org/officeDocument/2006/relationships/hyperlink" Target="https://www.kaggle.com/datasets/rkiattisak/student-performance-in-mathemati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whenamancodes/student-performance" TargetMode="External"/><Relationship Id="rId5" Type="http://schemas.openxmlformats.org/officeDocument/2006/relationships/hyperlink" Target="https://www.kaggle.com/datasets/mathurinache/math-dataset" TargetMode="External"/><Relationship Id="rId4" Type="http://schemas.openxmlformats.org/officeDocument/2006/relationships/hyperlink" Target="https://www.kaggle.com/datasets/soumyadiptadas/students-math-score-for-different-teaching-styl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F62F2A49-99DA-6BB8-CA70-828B1DAF9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5B0B3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DB2FB-4D89-A1B2-9F5F-9C3D1D5F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Intro to Computational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A1FC3-0D88-5A7C-01CF-51DC5968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Day 2: Ask Questions, Gather Data, and Write Reports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5B0B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36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77001-5485-64EC-3CD3-3ACAE3D6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4F421-CC41-C077-C198-579A272388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Original Research Question: </a:t>
            </a:r>
          </a:p>
          <a:p>
            <a:pPr lvl="1"/>
            <a:r>
              <a:rPr lang="en-US" sz="2000" dirty="0"/>
              <a:t>What are the current challenges of teaching statistics and data science to medical professionals?</a:t>
            </a:r>
          </a:p>
          <a:p>
            <a:r>
              <a:rPr lang="en-US" sz="2400" dirty="0"/>
              <a:t>Revised Revised Research Question: </a:t>
            </a:r>
          </a:p>
          <a:p>
            <a:pPr lvl="1"/>
            <a:r>
              <a:rPr lang="en-US" sz="2000" dirty="0"/>
              <a:t>How can the current challenges of teaching statistics and data science to medical students impact their ability to utilize digital healthcare tools later?</a:t>
            </a:r>
          </a:p>
          <a:p>
            <a:pPr marL="0" indent="0">
              <a:buNone/>
            </a:pPr>
            <a:endParaRPr lang="en-US" sz="2200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EAA94-9706-52BA-29D3-EAEDB84C76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92694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77001-5485-64EC-3CD3-3ACAE3D6F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4F421-CC41-C077-C198-579A272388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Original Research Question: </a:t>
            </a:r>
          </a:p>
          <a:p>
            <a:pPr lvl="1"/>
            <a:r>
              <a:rPr lang="en-US" sz="2000" dirty="0"/>
              <a:t>What are the current challenges of teaching statistics and data science to medical professionals?</a:t>
            </a:r>
          </a:p>
          <a:p>
            <a:r>
              <a:rPr lang="en-US" sz="2400" dirty="0"/>
              <a:t>Revised Revised Research Question: </a:t>
            </a:r>
          </a:p>
          <a:p>
            <a:pPr lvl="1"/>
            <a:r>
              <a:rPr lang="en-US" sz="2000" dirty="0"/>
              <a:t>How can the current challenges of teaching statistics and data science to medical students impact their ability to utilize digital healthcare tools later?</a:t>
            </a:r>
          </a:p>
          <a:p>
            <a:pPr marL="0" indent="0">
              <a:buNone/>
            </a:pPr>
            <a:endParaRPr lang="en-US" sz="2200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EAA94-9706-52BA-29D3-EAEDB84C76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makes the Revised Revised Research Question “better?”</a:t>
            </a:r>
          </a:p>
          <a:p>
            <a:r>
              <a:rPr lang="en-US" sz="2400" dirty="0"/>
              <a:t>What makes the Revised Revised Research Question </a:t>
            </a:r>
            <a:r>
              <a:rPr lang="en-US" sz="2400"/>
              <a:t>“worse?”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5232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Rectangle 207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02" name="Rectangle 2073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103" name="Rectangle 2075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04" name="Rectangle 2077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105" name="Group 207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81" name="Straight Connector 2080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6" name="Rectangle 2084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7" name="Rectangle 2086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8" name="Rectangle 2088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What Is The 'Iteration Cycle'?">
            <a:extLst>
              <a:ext uri="{FF2B5EF4-FFF2-40B4-BE49-F238E27FC236}">
                <a16:creationId xmlns:a16="http://schemas.microsoft.com/office/drawing/2014/main" id="{CDE624BC-246D-D798-5A96-D76D358A90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56228" y="645106"/>
            <a:ext cx="7466536" cy="322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09" name="Rectangle 2090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110" name="Rectangle 2092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5AF3E-E623-6694-8A34-05A02619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201608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8CB788-AB1C-5932-FB25-92EF5F8AC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/>
              <a:t>What is iteration?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832F-8E9D-878E-B6AC-2B92B20C8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Repeating and revising a process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Purpose: </a:t>
            </a:r>
          </a:p>
          <a:p>
            <a:pPr lvl="1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Identify the true goal (rarely is this ever the initial goal)</a:t>
            </a:r>
          </a:p>
          <a:p>
            <a:pPr lvl="1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Smooth out any issues</a:t>
            </a:r>
          </a:p>
          <a:p>
            <a:pPr lvl="1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Essential for business, engineering, social sciences, anywhere</a:t>
            </a: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3074" name="Picture 2" descr="The Greatest Inventor &quot;Thomas Alva Edison's&quot; vision on Failures.">
            <a:extLst>
              <a:ext uri="{FF2B5EF4-FFF2-40B4-BE49-F238E27FC236}">
                <a16:creationId xmlns:a16="http://schemas.microsoft.com/office/drawing/2014/main" id="{9BFF8F36-F5D6-152C-7CDC-8EC548454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49422" y="1371362"/>
            <a:ext cx="7237877" cy="4143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953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AF9C0-62C7-0A5E-EE95-2CAFA5F2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1CB51-6C71-FCAC-2E96-9DA19FA637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iteration to come up with a “better” research question than the original</a:t>
            </a:r>
          </a:p>
          <a:p>
            <a:r>
              <a:rPr lang="en-US" dirty="0"/>
              <a:t>Original: How can we improve math education for high school students?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3533B-1887-5905-B135-8CC8E2261B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79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F192-C530-1415-FF63-098D61EB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D20ED-90E7-79FF-52C4-8EF69A9DB6C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F7363-719F-A6A9-97D2-65DBD21752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Why Does Thinking Feel Like Hard Work? | by Sam Brinson | Connecting the  Dots | Medium">
            <a:extLst>
              <a:ext uri="{FF2B5EF4-FFF2-40B4-BE49-F238E27FC236}">
                <a16:creationId xmlns:a16="http://schemas.microsoft.com/office/drawing/2014/main" id="{B315D35B-F3DA-DAB0-AACF-4A7E14F53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" y="0"/>
            <a:ext cx="11455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43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 descr="Head with Gears">
            <a:extLst>
              <a:ext uri="{FF2B5EF4-FFF2-40B4-BE49-F238E27FC236}">
                <a16:creationId xmlns:a16="http://schemas.microsoft.com/office/drawing/2014/main" id="{3F238179-D51E-DE60-4D9B-F9E4A5588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74859" y="645106"/>
            <a:ext cx="3229275" cy="322927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D81D8-4698-8894-3ACD-7385FFCE0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5032" y="4519486"/>
            <a:ext cx="10366743" cy="105490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Thinking is hard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0597AB-E7BE-6523-CA87-6247D3109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5033" y="5576777"/>
            <a:ext cx="10366744" cy="377455"/>
          </a:xfrm>
        </p:spPr>
        <p:txBody>
          <a:bodyPr>
            <a:normAutofit/>
          </a:bodyPr>
          <a:lstStyle/>
          <a:p>
            <a:endParaRPr lang="en-U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923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558E74-4BC3-3917-C2D0-2E6F28526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/>
              <a:t>Gathering Data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Document Search">
            <a:extLst>
              <a:ext uri="{FF2B5EF4-FFF2-40B4-BE49-F238E27FC236}">
                <a16:creationId xmlns:a16="http://schemas.microsoft.com/office/drawing/2014/main" id="{D64FB493-4D46-7EB9-8D30-3BF09DB91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50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5133" name="Rectangle 5132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B0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5" name="Rectangle 5134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Kaggle - Wikipedia">
            <a:extLst>
              <a:ext uri="{FF2B5EF4-FFF2-40B4-BE49-F238E27FC236}">
                <a16:creationId xmlns:a16="http://schemas.microsoft.com/office/drawing/2014/main" id="{90DCA673-4A50-C19E-CD16-5E390940C8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1539" y="1384133"/>
            <a:ext cx="10588922" cy="408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16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1AB0B-309B-331F-F550-92B6F094B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 Kaggle!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C2029-4307-2CBF-6991-A385DEDB9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https://www.kaggle.com/datasets/rkiattisak/student-performance-in-mathematics</a:t>
            </a:r>
            <a:endParaRPr lang="en-US" dirty="0"/>
          </a:p>
          <a:p>
            <a:r>
              <a:rPr lang="en-US" dirty="0">
                <a:hlinkClick r:id="rId3"/>
              </a:rPr>
              <a:t>https://www.kaggle.com/datasets/janiobachmann/math-students</a:t>
            </a:r>
            <a:endParaRPr lang="en-US" dirty="0"/>
          </a:p>
          <a:p>
            <a:r>
              <a:rPr lang="en-US" dirty="0">
                <a:hlinkClick r:id="rId4"/>
              </a:rPr>
              <a:t>https://www.kaggle.com/datasets/soumyadiptadas/students-math-score-for-different-teaching-style</a:t>
            </a:r>
            <a:endParaRPr lang="en-US" dirty="0"/>
          </a:p>
          <a:p>
            <a:r>
              <a:rPr lang="en-US" dirty="0">
                <a:hlinkClick r:id="rId5"/>
              </a:rPr>
              <a:t>https://www.kaggle.com/datasets/mathurinache/math-dataset</a:t>
            </a:r>
            <a:endParaRPr lang="en-US" dirty="0"/>
          </a:p>
          <a:p>
            <a:r>
              <a:rPr lang="en-US" dirty="0">
                <a:hlinkClick r:id="rId6"/>
              </a:rPr>
              <a:t>https://www.kaggle.com/datasets/whenamancodes/student-performance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508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1026" name="Picture 2" descr="The Art of Asking Questions">
            <a:extLst>
              <a:ext uri="{FF2B5EF4-FFF2-40B4-BE49-F238E27FC236}">
                <a16:creationId xmlns:a16="http://schemas.microsoft.com/office/drawing/2014/main" id="{224F2DDD-3B1A-907A-FE44-36B9514178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8119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ud shaped hard drive with cables">
            <a:extLst>
              <a:ext uri="{FF2B5EF4-FFF2-40B4-BE49-F238E27FC236}">
                <a16:creationId xmlns:a16="http://schemas.microsoft.com/office/drawing/2014/main" id="{552BE99A-1BAD-015B-D1A4-7946E09460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6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397938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31278-1E1F-994B-58FD-FBBBAE2D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83000"/>
              </a:lnSpc>
            </a:pPr>
            <a:r>
              <a:rPr lang="en-US" sz="6000" cap="all" spc="-100" dirty="0">
                <a:solidFill>
                  <a:schemeClr val="bg1"/>
                </a:solidFill>
              </a:rPr>
              <a:t>Data Driven</a:t>
            </a:r>
          </a:p>
        </p:txBody>
      </p:sp>
    </p:spTree>
    <p:extLst>
      <p:ext uri="{BB962C8B-B14F-4D97-AF65-F5344CB8AC3E}">
        <p14:creationId xmlns:p14="http://schemas.microsoft.com/office/powerpoint/2010/main" val="2064545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3" name="Rectangle 6152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B0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Data-driven decision making for Beginners | QuestionPro">
            <a:extLst>
              <a:ext uri="{FF2B5EF4-FFF2-40B4-BE49-F238E27FC236}">
                <a16:creationId xmlns:a16="http://schemas.microsoft.com/office/drawing/2014/main" id="{664144BC-3679-3226-690D-DD093AC4A81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19438" y="803063"/>
            <a:ext cx="8753123" cy="525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5778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B0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Enabling Data-Driven Decision Making with Field Service Reports">
            <a:extLst>
              <a:ext uri="{FF2B5EF4-FFF2-40B4-BE49-F238E27FC236}">
                <a16:creationId xmlns:a16="http://schemas.microsoft.com/office/drawing/2014/main" id="{7EA43ED8-647A-CB5C-F702-BC39C8BE0F5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43173" y="803063"/>
            <a:ext cx="9505654" cy="525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749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B0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7" name="Rectangle 8206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How Businesses Benefit from a Data-Driven Culture">
            <a:extLst>
              <a:ext uri="{FF2B5EF4-FFF2-40B4-BE49-F238E27FC236}">
                <a16:creationId xmlns:a16="http://schemas.microsoft.com/office/drawing/2014/main" id="{2F264F74-BB1B-733B-61E0-E1B590BEFED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85175" y="803063"/>
            <a:ext cx="4621649" cy="525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568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5" name="Rectangle 9224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9227" name="Rectangle 9226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9229" name="Rectangle 9228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B0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1" name="Rectangle 9230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ow Many of These Data Management Industry Buzzwords Do You Know? – First  San Francisco Partners">
            <a:extLst>
              <a:ext uri="{FF2B5EF4-FFF2-40B4-BE49-F238E27FC236}">
                <a16:creationId xmlns:a16="http://schemas.microsoft.com/office/drawing/2014/main" id="{C943FF2A-6637-98CE-777E-B78C4B4C4C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27665" y="803063"/>
            <a:ext cx="9336669" cy="525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981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643B7E8-B361-4A91-A7A5-07418CFCF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7A74E93-DAA8-4661-8F23-0F48710EA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6269159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FF212E38-C041-49D9-9236-29FF44B27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16" y="809244"/>
            <a:ext cx="5943600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664A6-B0B5-5E94-E0B2-DD1F7274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632" y="1559768"/>
            <a:ext cx="5068568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/>
              <a:t>Data Driven</a:t>
            </a:r>
            <a:endParaRPr lang="en-US" sz="6000" cap="all" spc="-1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90391D1-AA86-467F-A77E-0606FCCCD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7796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430F17-C7B1-40FD-89FA-55002B663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32096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3EAAD29-514C-4272-AA97-D2DCEB35B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23736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080894D-F290-4DF4-82A7-905285A7E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32096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Stock numbers on a digital display">
            <a:extLst>
              <a:ext uri="{FF2B5EF4-FFF2-40B4-BE49-F238E27FC236}">
                <a16:creationId xmlns:a16="http://schemas.microsoft.com/office/drawing/2014/main" id="{89731DF3-8A70-D494-F4F1-F90B8B618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810" r="18811" b="-1"/>
          <a:stretch/>
        </p:blipFill>
        <p:spPr>
          <a:xfrm>
            <a:off x="7555832" y="10"/>
            <a:ext cx="463616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34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24AB-E988-7248-58C5-EC63F3A4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be data driven?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0F7C-23C0-C75E-9FA1-35A7D14E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20814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24AB-E988-7248-58C5-EC63F3A4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be data driven?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0F7C-23C0-C75E-9FA1-35A7D14E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Buzzword</a:t>
            </a:r>
          </a:p>
        </p:txBody>
      </p:sp>
    </p:spTree>
    <p:extLst>
      <p:ext uri="{BB962C8B-B14F-4D97-AF65-F5344CB8AC3E}">
        <p14:creationId xmlns:p14="http://schemas.microsoft.com/office/powerpoint/2010/main" val="30142136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24AB-E988-7248-58C5-EC63F3A4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be data driven?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0F7C-23C0-C75E-9FA1-35A7D14E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Buzzword</a:t>
            </a:r>
          </a:p>
          <a:p>
            <a:r>
              <a:rPr lang="en-US" sz="2800" dirty="0"/>
              <a:t>Make progress or generate ideas based on data</a:t>
            </a:r>
          </a:p>
        </p:txBody>
      </p:sp>
    </p:spTree>
    <p:extLst>
      <p:ext uri="{BB962C8B-B14F-4D97-AF65-F5344CB8AC3E}">
        <p14:creationId xmlns:p14="http://schemas.microsoft.com/office/powerpoint/2010/main" val="522832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24AB-E988-7248-58C5-EC63F3A4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be data driven?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0F7C-23C0-C75E-9FA1-35A7D14E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Buzzword</a:t>
            </a:r>
          </a:p>
          <a:p>
            <a:r>
              <a:rPr lang="en-US" sz="2800" dirty="0"/>
              <a:t>Make progress or generate ideas based on data</a:t>
            </a:r>
          </a:p>
          <a:p>
            <a:r>
              <a:rPr lang="en-US" sz="2800" dirty="0"/>
              <a:t>New ideas are more likely to come from outside experience rather than personal intuition</a:t>
            </a:r>
          </a:p>
        </p:txBody>
      </p:sp>
    </p:spTree>
    <p:extLst>
      <p:ext uri="{BB962C8B-B14F-4D97-AF65-F5344CB8AC3E}">
        <p14:creationId xmlns:p14="http://schemas.microsoft.com/office/powerpoint/2010/main" val="4225155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3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Rectangle 4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0" name="Rectangle 4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61" name="Rectangle 4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62" name="Group 4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Rectangle 5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34" descr="Wood human figure">
            <a:extLst>
              <a:ext uri="{FF2B5EF4-FFF2-40B4-BE49-F238E27FC236}">
                <a16:creationId xmlns:a16="http://schemas.microsoft.com/office/drawing/2014/main" id="{F398CE23-3210-2AE1-2075-BCF1B8BE0A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556" b="-1"/>
          <a:stretch/>
        </p:blipFill>
        <p:spPr>
          <a:xfrm>
            <a:off x="4646383" y="10"/>
            <a:ext cx="7545616" cy="6857990"/>
          </a:xfrm>
          <a:prstGeom prst="rect">
            <a:avLst/>
          </a:prstGeom>
        </p:spPr>
      </p:pic>
      <p:sp>
        <p:nvSpPr>
          <p:cNvPr id="65" name="Rectangle 53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6221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6" name="Rectangle 55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977" y="164592"/>
            <a:ext cx="4334256" cy="652881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C34FF-E804-A25F-92EB-6F772AF9A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24" y="1340361"/>
            <a:ext cx="3729162" cy="33417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600" cap="all" spc="-100" dirty="0">
                <a:solidFill>
                  <a:schemeClr val="tx1"/>
                </a:solidFill>
              </a:rPr>
              <a:t>How many of you like to think?</a:t>
            </a:r>
          </a:p>
        </p:txBody>
      </p:sp>
    </p:spTree>
    <p:extLst>
      <p:ext uri="{BB962C8B-B14F-4D97-AF65-F5344CB8AC3E}">
        <p14:creationId xmlns:p14="http://schemas.microsoft.com/office/powerpoint/2010/main" val="1058708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AF9C0-62C7-0A5E-EE95-2CAFA5F2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Exercise: Data Driven!!!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1CB51-6C71-FCAC-2E96-9DA19FA637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Use data </a:t>
            </a:r>
            <a:r>
              <a:rPr lang="en-US" dirty="0"/>
              <a:t>to come up with a “better” research question than the original</a:t>
            </a:r>
          </a:p>
          <a:p>
            <a:r>
              <a:rPr lang="en-US" dirty="0"/>
              <a:t>Original: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3533B-1887-5905-B135-8CC8E2261B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5795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4809CB-0682-F154-E027-B7C580E5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Writing Reports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Document">
            <a:extLst>
              <a:ext uri="{FF2B5EF4-FFF2-40B4-BE49-F238E27FC236}">
                <a16:creationId xmlns:a16="http://schemas.microsoft.com/office/drawing/2014/main" id="{7CDE8D9A-FA43-CB89-7CD0-9B1FFE978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03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205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5E0B0F-2DF8-5CAB-49D8-3B3C4477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Why does this work?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77A0C3C9-25E2-7DC9-F92F-FFCF416B3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Because it makes sense!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good report is familiar and easy to follow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Unless you are writing specifically about the mathematics, your goal is to put the statistics in context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2050" name="Picture 2" descr="Scientific/Technical Reports Handout | Howe Center for Writing Excellence -  Miami University">
            <a:extLst>
              <a:ext uri="{FF2B5EF4-FFF2-40B4-BE49-F238E27FC236}">
                <a16:creationId xmlns:a16="http://schemas.microsoft.com/office/drawing/2014/main" id="{7499A9B5-3A1B-282D-0D5B-9C51C20B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75796" y="882398"/>
            <a:ext cx="3585128" cy="512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505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205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5E0B0F-2DF8-5CAB-49D8-3B3C4477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/>
              <a:t>Why does this work?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77A0C3C9-25E2-7DC9-F92F-FFCF416B3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Because it makes sense!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good report is familiar and easy to follow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Unless you are writing specifically about the mathematics, your goal is to put the statistics in context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2050" name="Picture 2" descr="Scientific/Technical Reports Handout | Howe Center for Writing Excellence -  Miami University">
            <a:extLst>
              <a:ext uri="{FF2B5EF4-FFF2-40B4-BE49-F238E27FC236}">
                <a16:creationId xmlns:a16="http://schemas.microsoft.com/office/drawing/2014/main" id="{7499A9B5-3A1B-282D-0D5B-9C51C20B2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75796" y="882398"/>
            <a:ext cx="3585128" cy="512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18650B6-FCC3-DE5D-2840-350E8848C8DA}"/>
              </a:ext>
            </a:extLst>
          </p:cNvPr>
          <p:cNvCxnSpPr/>
          <p:nvPr/>
        </p:nvCxnSpPr>
        <p:spPr>
          <a:xfrm flipH="1">
            <a:off x="9157855" y="3768436"/>
            <a:ext cx="1302327" cy="665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3664734-83A0-ED5B-EDA4-818C8E382F2B}"/>
              </a:ext>
            </a:extLst>
          </p:cNvPr>
          <p:cNvSpPr txBox="1"/>
          <p:nvPr/>
        </p:nvSpPr>
        <p:spPr>
          <a:xfrm>
            <a:off x="10397204" y="2823246"/>
            <a:ext cx="15897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 will focus primarily on results and discussions today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DD61909-180D-C3B9-69C9-AA8D34F18289}"/>
              </a:ext>
            </a:extLst>
          </p:cNvPr>
          <p:cNvCxnSpPr>
            <a:cxnSpLocks/>
          </p:cNvCxnSpPr>
          <p:nvPr/>
        </p:nvCxnSpPr>
        <p:spPr>
          <a:xfrm>
            <a:off x="6241843" y="2896891"/>
            <a:ext cx="1101066" cy="151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A2DE589-15C1-A34A-AB66-135396885336}"/>
              </a:ext>
            </a:extLst>
          </p:cNvPr>
          <p:cNvSpPr txBox="1"/>
          <p:nvPr/>
        </p:nvSpPr>
        <p:spPr>
          <a:xfrm>
            <a:off x="4682778" y="2233781"/>
            <a:ext cx="1589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 will look into various methods next week</a:t>
            </a:r>
          </a:p>
        </p:txBody>
      </p:sp>
    </p:spTree>
    <p:extLst>
      <p:ext uri="{BB962C8B-B14F-4D97-AF65-F5344CB8AC3E}">
        <p14:creationId xmlns:p14="http://schemas.microsoft.com/office/powerpoint/2010/main" val="673419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2991-3347-3500-35B0-C7375E02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Paper 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89BA3-1BCE-1B6D-D595-30B16F7DE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(Google </a:t>
            </a:r>
            <a:r>
              <a:rPr lang="en-US" dirty="0" err="1"/>
              <a:t>Colab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6261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3476A-F0CB-C96A-EE27-5B8E54508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Statistical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80172-79AC-36D3-4D21-8D20CA057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For most instances, statistics will be used as a tool to interpret data</a:t>
            </a:r>
          </a:p>
          <a:p>
            <a:pPr lvl="1"/>
            <a:r>
              <a:rPr lang="en-US" sz="3200" dirty="0"/>
              <a:t>There exist papers purely on statistical methods, but those won’t be the focus</a:t>
            </a:r>
          </a:p>
          <a:p>
            <a:r>
              <a:rPr lang="en-US" sz="3400" dirty="0"/>
              <a:t>Bottom Line: </a:t>
            </a:r>
            <a:r>
              <a:rPr lang="en-US" sz="3400" b="1" i="1" u="sng" dirty="0"/>
              <a:t>Always</a:t>
            </a:r>
            <a:r>
              <a:rPr lang="en-US" sz="3400" dirty="0"/>
              <a:t> provide context</a:t>
            </a:r>
          </a:p>
        </p:txBody>
      </p:sp>
    </p:spTree>
    <p:extLst>
      <p:ext uri="{BB962C8B-B14F-4D97-AF65-F5344CB8AC3E}">
        <p14:creationId xmlns:p14="http://schemas.microsoft.com/office/powerpoint/2010/main" val="42776004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6724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r>
              <a:rPr lang="en-US" dirty="0"/>
              <a:t>Sample average: 2.05 liters</a:t>
            </a:r>
          </a:p>
          <a:p>
            <a:r>
              <a:rPr lang="en-US" dirty="0"/>
              <a:t>Sample standard deviation: 0.24 liters</a:t>
            </a:r>
          </a:p>
          <a:p>
            <a:r>
              <a:rPr lang="en-US" dirty="0"/>
              <a:t>Test statistic: z = 1.141</a:t>
            </a:r>
          </a:p>
          <a:p>
            <a:r>
              <a:rPr lang="en-US" dirty="0"/>
              <a:t>P-value: 0.2539</a:t>
            </a:r>
          </a:p>
          <a:p>
            <a:r>
              <a:rPr lang="en-US" dirty="0"/>
              <a:t>Note: If n is “sufficiently large,” calculating a z or t statistic will yield nearly identical p-values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5137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r>
              <a:rPr lang="en-US" dirty="0"/>
              <a:t>Sample average: 2.05 liters</a:t>
            </a:r>
          </a:p>
          <a:p>
            <a:r>
              <a:rPr lang="en-US" dirty="0"/>
              <a:t>Sample standard deviation: 0.24 liters</a:t>
            </a:r>
          </a:p>
          <a:p>
            <a:r>
              <a:rPr lang="en-US" dirty="0"/>
              <a:t>Test statistic: z = 1.141</a:t>
            </a:r>
          </a:p>
          <a:p>
            <a:r>
              <a:rPr lang="en-US" dirty="0"/>
              <a:t>P-value: 0.2539</a:t>
            </a:r>
          </a:p>
          <a:p>
            <a:r>
              <a:rPr lang="en-US" dirty="0"/>
              <a:t>Note: If n is “sufficiently large,” calculating a z or t statistic will yield nearly identical p-values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Bad Analysis:</a:t>
            </a:r>
          </a:p>
          <a:p>
            <a:pPr lvl="1"/>
            <a:r>
              <a:rPr lang="en-US" dirty="0"/>
              <a:t>The sample average is 2.05 liters with a sample standard deviation of 0.24 liters. With a sample size of 30, the test statistic is 1.141 with a p-value of 0.2539. </a:t>
            </a:r>
          </a:p>
        </p:txBody>
      </p:sp>
    </p:spTree>
    <p:extLst>
      <p:ext uri="{BB962C8B-B14F-4D97-AF65-F5344CB8AC3E}">
        <p14:creationId xmlns:p14="http://schemas.microsoft.com/office/powerpoint/2010/main" val="1661695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r>
              <a:rPr lang="en-US" dirty="0"/>
              <a:t>Sample average: 2.05 liters</a:t>
            </a:r>
          </a:p>
          <a:p>
            <a:r>
              <a:rPr lang="en-US" dirty="0"/>
              <a:t>Sample standard deviation: 0.24 liters</a:t>
            </a:r>
          </a:p>
          <a:p>
            <a:r>
              <a:rPr lang="en-US" dirty="0"/>
              <a:t>Test statistic: z = 1.141</a:t>
            </a:r>
          </a:p>
          <a:p>
            <a:r>
              <a:rPr lang="en-US" dirty="0"/>
              <a:t>P-value: 0.2539</a:t>
            </a:r>
          </a:p>
          <a:p>
            <a:r>
              <a:rPr lang="en-US" dirty="0"/>
              <a:t>Note: If n is “sufficiently large,” calculating a z or t statistic will yield nearly identical p-values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Bad Analysis:</a:t>
            </a:r>
          </a:p>
          <a:p>
            <a:pPr lvl="1"/>
            <a:r>
              <a:rPr lang="en-US" dirty="0"/>
              <a:t>The sample average is 2.05 liters with a sample standard deviation of 0.24 liters. With a sample size of 30, the test statistic is 1.141 with a p-value of 0.2539. </a:t>
            </a:r>
          </a:p>
          <a:p>
            <a:pPr lvl="1"/>
            <a:r>
              <a:rPr lang="en-US" dirty="0"/>
              <a:t>Bad because of all the statistics jargon with no real interpretation. </a:t>
            </a:r>
          </a:p>
        </p:txBody>
      </p:sp>
    </p:spTree>
    <p:extLst>
      <p:ext uri="{BB962C8B-B14F-4D97-AF65-F5344CB8AC3E}">
        <p14:creationId xmlns:p14="http://schemas.microsoft.com/office/powerpoint/2010/main" val="2625694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FDCC5-3CF7-3EE6-EBBD-E7D7836EF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73F52-933F-8847-6F06-C8B57F6A6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Generating new ideas using what you already know</a:t>
            </a:r>
          </a:p>
        </p:txBody>
      </p:sp>
    </p:spTree>
    <p:extLst>
      <p:ext uri="{BB962C8B-B14F-4D97-AF65-F5344CB8AC3E}">
        <p14:creationId xmlns:p14="http://schemas.microsoft.com/office/powerpoint/2010/main" val="1300955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r>
              <a:rPr lang="en-US" dirty="0"/>
              <a:t>Sample average: 2.05 liters</a:t>
            </a:r>
          </a:p>
          <a:p>
            <a:r>
              <a:rPr lang="en-US" dirty="0"/>
              <a:t>Sample standard deviation: 0.24 liters</a:t>
            </a:r>
          </a:p>
          <a:p>
            <a:r>
              <a:rPr lang="en-US" dirty="0"/>
              <a:t>Test statistic: z = 1.141</a:t>
            </a:r>
          </a:p>
          <a:p>
            <a:r>
              <a:rPr lang="en-US" dirty="0"/>
              <a:t>P-value: 0.2539</a:t>
            </a:r>
          </a:p>
          <a:p>
            <a:r>
              <a:rPr lang="en-US" dirty="0"/>
              <a:t>Note: If n is “sufficiently large,” calculating a z or t statistic will yield nearly identical p-values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Bad Analysis:</a:t>
            </a:r>
          </a:p>
          <a:p>
            <a:pPr lvl="1"/>
            <a:r>
              <a:rPr lang="en-US" dirty="0"/>
              <a:t>The sample average is 2.05 liters with a sample standard deviation of 0.24 liters. With a sample size of 30, the test statistic is 1.141 with a p-value of 0.2539. </a:t>
            </a:r>
          </a:p>
          <a:p>
            <a:pPr lvl="1"/>
            <a:r>
              <a:rPr lang="en-US" dirty="0"/>
              <a:t>Bad because of all the statistics jargon with no real interpretation. </a:t>
            </a:r>
          </a:p>
          <a:p>
            <a:r>
              <a:rPr lang="en-US" dirty="0"/>
              <a:t>Better Analysis:</a:t>
            </a:r>
          </a:p>
          <a:p>
            <a:pPr lvl="1"/>
            <a:r>
              <a:rPr lang="en-US" dirty="0"/>
              <a:t>On average, the machine fills 2-liter soda bottles with 2.05 liters with a standard deviation of 0.24 liters. There is no statistically significant deviation from the expected 2 liters, suggesting that the machine is calibrated correctly. </a:t>
            </a:r>
          </a:p>
        </p:txBody>
      </p:sp>
    </p:spTree>
    <p:extLst>
      <p:ext uri="{BB962C8B-B14F-4D97-AF65-F5344CB8AC3E}">
        <p14:creationId xmlns:p14="http://schemas.microsoft.com/office/powerpoint/2010/main" val="32578938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FDB-C236-27A0-2E83-29B78750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6ED1-97C6-0EBD-76C4-E85EB11254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Context: You want to calibrate a machine that fills 2-liter soda bottles. You run the machine to fill 30 2-liter soda bottles. You calculated the statistics below:</a:t>
            </a:r>
          </a:p>
          <a:p>
            <a:r>
              <a:rPr lang="en-US" dirty="0"/>
              <a:t>Sample average: 2.05 liters</a:t>
            </a:r>
          </a:p>
          <a:p>
            <a:r>
              <a:rPr lang="en-US" dirty="0"/>
              <a:t>Sample standard deviation: 0.24 liters</a:t>
            </a:r>
          </a:p>
          <a:p>
            <a:r>
              <a:rPr lang="en-US" dirty="0"/>
              <a:t>Test statistic: z = 1.141</a:t>
            </a:r>
          </a:p>
          <a:p>
            <a:r>
              <a:rPr lang="en-US" dirty="0"/>
              <a:t>P-value: 0.2539</a:t>
            </a:r>
          </a:p>
          <a:p>
            <a:r>
              <a:rPr lang="en-US" dirty="0"/>
              <a:t>Note: If n is “sufficiently large,” calculating a z or t statistic will yield nearly identical p-values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BAF38-238C-825E-0BB0-A0612DBA5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Bad Analysis:</a:t>
            </a:r>
          </a:p>
          <a:p>
            <a:pPr lvl="1"/>
            <a:r>
              <a:rPr lang="en-US" dirty="0"/>
              <a:t>The sample average is 2.05 liters with a sample standard deviation of 0.24 liters. With a sample size of 30, the test statistic is 1.141 with a p-value of 0.2539. </a:t>
            </a:r>
          </a:p>
          <a:p>
            <a:pPr lvl="1"/>
            <a:r>
              <a:rPr lang="en-US" dirty="0"/>
              <a:t>Bad because of all the statistics jargon with no real interpretation. </a:t>
            </a:r>
          </a:p>
          <a:p>
            <a:r>
              <a:rPr lang="en-US" dirty="0"/>
              <a:t>Better Analysis:</a:t>
            </a:r>
          </a:p>
          <a:p>
            <a:pPr lvl="1"/>
            <a:r>
              <a:rPr lang="en-US" dirty="0"/>
              <a:t>On average, the machine fills 2-liter soda bottles with 2.05 liters with a standard deviation of 0.24 liters. There is no statistically significant deviation from the expected 2 liters, suggesting that the machine is calibrated correctly. </a:t>
            </a:r>
          </a:p>
          <a:p>
            <a:pPr lvl="1"/>
            <a:r>
              <a:rPr lang="en-US" dirty="0"/>
              <a:t>Better because there is context</a:t>
            </a:r>
          </a:p>
        </p:txBody>
      </p:sp>
    </p:spTree>
    <p:extLst>
      <p:ext uri="{BB962C8B-B14F-4D97-AF65-F5344CB8AC3E}">
        <p14:creationId xmlns:p14="http://schemas.microsoft.com/office/powerpoint/2010/main" val="3420525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58EDF-EFFD-943B-8145-DEBABD3D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Questions?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05792537-D944-3503-382F-6596167D1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45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C3B20D-C381-0255-0CB8-6E7D9B83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916670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/>
              <a:t>How to ask the right question?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033290F6-3322-E7ED-65D2-4B241CAB2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23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2CF3-31D8-D3C4-C10E-7F15FF0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1695-D62C-4A88-C909-42E3C637F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7985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2CF3-31D8-D3C4-C10E-7F15FF0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1695-D62C-4A88-C909-42E3C637F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Original Research Question: </a:t>
            </a:r>
          </a:p>
          <a:p>
            <a:pPr lvl="1"/>
            <a:r>
              <a:rPr lang="en-US" sz="2000" dirty="0"/>
              <a:t>What are the current challenges of teaching statistics and data science to medical professionals?</a:t>
            </a:r>
          </a:p>
        </p:txBody>
      </p:sp>
    </p:spTree>
    <p:extLst>
      <p:ext uri="{BB962C8B-B14F-4D97-AF65-F5344CB8AC3E}">
        <p14:creationId xmlns:p14="http://schemas.microsoft.com/office/powerpoint/2010/main" val="3956894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2CF3-31D8-D3C4-C10E-7F15FF0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1695-D62C-4A88-C909-42E3C637F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Original Research Question: </a:t>
            </a:r>
          </a:p>
          <a:p>
            <a:pPr lvl="1"/>
            <a:r>
              <a:rPr lang="en-US" sz="2000" dirty="0"/>
              <a:t>What are the current challenges of teaching statistics and data science to medical professionals?</a:t>
            </a:r>
          </a:p>
          <a:p>
            <a:r>
              <a:rPr lang="en-US" sz="2400" dirty="0"/>
              <a:t>Revised Research Question: </a:t>
            </a:r>
          </a:p>
          <a:p>
            <a:pPr lvl="1"/>
            <a:r>
              <a:rPr lang="en-US" sz="2000" dirty="0"/>
              <a:t>How can the current challenges of teaching statistics to medical professionals impact the use of data science tools?</a:t>
            </a:r>
          </a:p>
        </p:txBody>
      </p:sp>
    </p:spTree>
    <p:extLst>
      <p:ext uri="{BB962C8B-B14F-4D97-AF65-F5344CB8AC3E}">
        <p14:creationId xmlns:p14="http://schemas.microsoft.com/office/powerpoint/2010/main" val="3491962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92CF3-31D8-D3C4-C10E-7F15FF0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1695-D62C-4A88-C909-42E3C637F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Original Research Question: </a:t>
            </a:r>
          </a:p>
          <a:p>
            <a:pPr lvl="1"/>
            <a:r>
              <a:rPr lang="en-US" sz="2000" dirty="0"/>
              <a:t>What are the current challenges of teaching statistics and data science to medical professionals?</a:t>
            </a:r>
          </a:p>
          <a:p>
            <a:r>
              <a:rPr lang="en-US" sz="2400" dirty="0"/>
              <a:t>Revised Research Question: </a:t>
            </a:r>
          </a:p>
          <a:p>
            <a:pPr lvl="1"/>
            <a:r>
              <a:rPr lang="en-US" sz="2000" dirty="0"/>
              <a:t>How can the current challenges of teaching statistics to medical professionals impact the use of data science tools?</a:t>
            </a:r>
          </a:p>
          <a:p>
            <a:r>
              <a:rPr lang="en-US" sz="2400" dirty="0"/>
              <a:t>Revised Revised Research Question: </a:t>
            </a:r>
          </a:p>
          <a:p>
            <a:pPr lvl="1"/>
            <a:r>
              <a:rPr lang="en-US" sz="2000" dirty="0"/>
              <a:t>How can the current challenges of teaching statistics and data science to medical students impact their ability to utilize digital healthcare tools later?</a:t>
            </a:r>
          </a:p>
        </p:txBody>
      </p:sp>
    </p:spTree>
    <p:extLst>
      <p:ext uri="{BB962C8B-B14F-4D97-AF65-F5344CB8AC3E}">
        <p14:creationId xmlns:p14="http://schemas.microsoft.com/office/powerpoint/2010/main" val="12032116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1354</Words>
  <Application>Microsoft Macintosh PowerPoint</Application>
  <PresentationFormat>Widescreen</PresentationFormat>
  <Paragraphs>138</Paragraphs>
  <Slides>42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Garamond</vt:lpstr>
      <vt:lpstr>Gill Sans MT</vt:lpstr>
      <vt:lpstr>SavonVTI</vt:lpstr>
      <vt:lpstr>Intro to Computational Statistics</vt:lpstr>
      <vt:lpstr>PowerPoint Presentation</vt:lpstr>
      <vt:lpstr>How many of you like to think?</vt:lpstr>
      <vt:lpstr>Thinking is…</vt:lpstr>
      <vt:lpstr>How to ask the right question?</vt:lpstr>
      <vt:lpstr>Question Example</vt:lpstr>
      <vt:lpstr>Question Example</vt:lpstr>
      <vt:lpstr>Question Example</vt:lpstr>
      <vt:lpstr>Question Example</vt:lpstr>
      <vt:lpstr>Question Example</vt:lpstr>
      <vt:lpstr>Question Example</vt:lpstr>
      <vt:lpstr>Iteration</vt:lpstr>
      <vt:lpstr>What is iteration?</vt:lpstr>
      <vt:lpstr>Question Exercise</vt:lpstr>
      <vt:lpstr>PowerPoint Presentation</vt:lpstr>
      <vt:lpstr>Thinking is hard</vt:lpstr>
      <vt:lpstr>Gathering Data</vt:lpstr>
      <vt:lpstr>PowerPoint Presentation</vt:lpstr>
      <vt:lpstr>Onto Kaggle!</vt:lpstr>
      <vt:lpstr>Data Driven</vt:lpstr>
      <vt:lpstr>PowerPoint Presentation</vt:lpstr>
      <vt:lpstr>PowerPoint Presentation</vt:lpstr>
      <vt:lpstr>PowerPoint Presentation</vt:lpstr>
      <vt:lpstr>PowerPoint Presentation</vt:lpstr>
      <vt:lpstr>Data Driven</vt:lpstr>
      <vt:lpstr>What does it mean to be data driven?</vt:lpstr>
      <vt:lpstr>What does it mean to be data driven?</vt:lpstr>
      <vt:lpstr>What does it mean to be data driven?</vt:lpstr>
      <vt:lpstr>What does it mean to be data driven?</vt:lpstr>
      <vt:lpstr>Question Exercise: Data Driven!!!</vt:lpstr>
      <vt:lpstr>Writing Reports</vt:lpstr>
      <vt:lpstr>Why does this work?</vt:lpstr>
      <vt:lpstr>Why does this work?</vt:lpstr>
      <vt:lpstr>Research Paper Preview</vt:lpstr>
      <vt:lpstr>Writing Statistical Analyses</vt:lpstr>
      <vt:lpstr>Statistical Analysis Example</vt:lpstr>
      <vt:lpstr>Statistical Analysis Example</vt:lpstr>
      <vt:lpstr>Statistical Analysis Example</vt:lpstr>
      <vt:lpstr>Statistical Analysis Example</vt:lpstr>
      <vt:lpstr>Statistical Analysis Example</vt:lpstr>
      <vt:lpstr>Statistical Analysis Example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Computational Statistics</dc:title>
  <dc:creator>Swee, Steven</dc:creator>
  <cp:lastModifiedBy>Swee, Steven</cp:lastModifiedBy>
  <cp:revision>45</cp:revision>
  <dcterms:created xsi:type="dcterms:W3CDTF">2023-06-22T19:14:49Z</dcterms:created>
  <dcterms:modified xsi:type="dcterms:W3CDTF">2023-07-07T01:28:24Z</dcterms:modified>
</cp:coreProperties>
</file>

<file path=docProps/thumbnail.jpeg>
</file>